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302" r:id="rId2"/>
    <p:sldId id="304" r:id="rId3"/>
    <p:sldId id="303" r:id="rId4"/>
    <p:sldId id="300" r:id="rId5"/>
    <p:sldId id="299" r:id="rId6"/>
    <p:sldId id="298" r:id="rId7"/>
    <p:sldId id="297" r:id="rId8"/>
    <p:sldId id="296" r:id="rId9"/>
    <p:sldId id="295" r:id="rId10"/>
    <p:sldId id="305" r:id="rId11"/>
  </p:sldIdLst>
  <p:sldSz cx="9144000" cy="5143500" type="screen16x9"/>
  <p:notesSz cx="6858000" cy="9144000"/>
  <p:embeddedFontLst>
    <p:embeddedFont>
      <p:font typeface="Oswald"/>
      <p:regular r:id="rId13"/>
      <p:bold r:id="rId14"/>
    </p:embeddedFont>
    <p:embeddedFont>
      <p:font typeface="Source Code Pro" panose="020B0604020202020204" charset="0"/>
      <p:regular r:id="rId15"/>
      <p:bold r:id="rId16"/>
    </p:embeddedFont>
    <p:embeddedFont>
      <p:font typeface="Trebuchet MS" panose="020B060302020202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0EBEBFA-0941-4288-835B-E471EEF55565}">
  <a:tblStyle styleId="{80EBEBFA-0941-4288-835B-E471EEF5556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066624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3947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033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173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228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4000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0440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7945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653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7328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hape 20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hape 2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hape 34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bg>
      <p:bgPr>
        <a:solidFill>
          <a:schemeClr val="dk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hape 52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-writer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Script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9144000" cy="44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Scene </a:t>
            </a:r>
            <a:r>
              <a:rPr lang="en-US" sz="1600" dirty="0">
                <a:latin typeface="Trebuchet MS" panose="020B0603020202020204" pitchFamily="34" charset="0"/>
              </a:rPr>
              <a:t>1</a:t>
            </a:r>
            <a:br>
              <a:rPr lang="en" sz="1600" dirty="0"/>
            </a:br>
            <a:r>
              <a:rPr lang="en" sz="1600" dirty="0"/>
              <a:t>	 </a:t>
            </a: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Starts with a teenager in a room solving a object.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The room is barren with only the main character and some symbols in the shot.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The main character looks like h</a:t>
            </a:r>
            <a:r>
              <a:rPr lang="en-US" sz="1600" dirty="0">
                <a:latin typeface="Trebuchet MS" panose="020B0603020202020204" pitchFamily="34" charset="0"/>
              </a:rPr>
              <a:t>e is rushing and nervous.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Diegetic sound: </a:t>
            </a:r>
            <a:r>
              <a:rPr lang="en-US" sz="1600" dirty="0">
                <a:latin typeface="Trebuchet MS" panose="020B0603020202020204" pitchFamily="34" charset="0"/>
              </a:rPr>
              <a:t>faint beeping, frantic noises from main character.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-US" sz="1600" dirty="0">
                <a:latin typeface="Trebuchet MS" panose="020B0603020202020204" pitchFamily="34" charset="0"/>
              </a:rPr>
              <a:t>- Non-diegetic sound: N/A</a:t>
            </a:r>
            <a:br>
              <a:rPr lang="en-US" sz="1600" dirty="0">
                <a:latin typeface="Trebuchet MS" panose="020B0603020202020204" pitchFamily="34" charset="0"/>
              </a:rPr>
            </a:br>
            <a:r>
              <a:rPr lang="en-US" sz="1600" dirty="0">
                <a:latin typeface="Trebuchet MS" panose="020B0603020202020204" pitchFamily="34" charset="0"/>
              </a:rPr>
              <a:t>- Lighting: minimal lighting, lighting is just enough to observe main character.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D6D4FE-E9E8-4A4D-9EB9-CEB5386ACC4C}"/>
              </a:ext>
            </a:extLst>
          </p:cNvPr>
          <p:cNvSpPr/>
          <p:nvPr/>
        </p:nvSpPr>
        <p:spPr>
          <a:xfrm>
            <a:off x="474986" y="1011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DF7BB-9AAD-48D6-B8EB-DE03C0B6AD13}"/>
              </a:ext>
            </a:extLst>
          </p:cNvPr>
          <p:cNvSpPr/>
          <p:nvPr/>
        </p:nvSpPr>
        <p:spPr>
          <a:xfrm>
            <a:off x="115757" y="11002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362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Script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9144000" cy="44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Scene </a:t>
            </a:r>
            <a:r>
              <a:rPr lang="en-US" sz="1600" dirty="0">
                <a:latin typeface="Trebuchet MS" panose="020B0603020202020204" pitchFamily="34" charset="0"/>
              </a:rPr>
              <a:t>2</a:t>
            </a:r>
            <a:br>
              <a:rPr lang="en" sz="1600" dirty="0"/>
            </a:br>
            <a:r>
              <a:rPr lang="en" sz="1600" dirty="0"/>
              <a:t>	 </a:t>
            </a: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Camera cuts to a group of cultists observing the main character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Their reactions are slight, but able to be noticed.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</a:t>
            </a:r>
            <a:r>
              <a:rPr lang="en-US" sz="1600" dirty="0">
                <a:latin typeface="Trebuchet MS" panose="020B0603020202020204" pitchFamily="34" charset="0"/>
              </a:rPr>
              <a:t> There is general uncertainty and a lack of consensus throughout the scene.</a:t>
            </a:r>
            <a:br>
              <a:rPr lang="en-US" sz="1600" dirty="0">
                <a:latin typeface="Trebuchet MS" panose="020B0603020202020204" pitchFamily="34" charset="0"/>
              </a:rPr>
            </a:br>
            <a:r>
              <a:rPr lang="en-US" sz="1600" dirty="0">
                <a:latin typeface="Trebuchet MS" panose="020B0603020202020204" pitchFamily="34" charset="0"/>
              </a:rPr>
              <a:t>- The scene ends with one of the leaders turning.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Diegetic sound: </a:t>
            </a:r>
            <a:r>
              <a:rPr lang="en-US" sz="1600" dirty="0">
                <a:latin typeface="Trebuchet MS" panose="020B0603020202020204" pitchFamily="34" charset="0"/>
              </a:rPr>
              <a:t>murmuring, whispering,</a:t>
            </a:r>
            <a:r>
              <a:rPr lang="en" sz="1600" dirty="0">
                <a:latin typeface="Trebuchet MS" panose="020B0603020202020204" pitchFamily="34" charset="0"/>
              </a:rPr>
              <a:t> </a:t>
            </a:r>
            <a:r>
              <a:rPr lang="en-US" sz="1600" dirty="0">
                <a:latin typeface="Trebuchet MS" panose="020B0603020202020204" pitchFamily="34" charset="0"/>
              </a:rPr>
              <a:t>ticking from scene 1.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Non-diegetic sound: </a:t>
            </a:r>
            <a:r>
              <a:rPr lang="en-US" sz="1600" dirty="0">
                <a:latin typeface="Trebuchet MS" panose="020B0603020202020204" pitchFamily="34" charset="0"/>
              </a:rPr>
              <a:t>music that indicates a pace is quickening.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Lighting: </a:t>
            </a:r>
            <a:r>
              <a:rPr lang="en-US" sz="1600" dirty="0">
                <a:latin typeface="Trebuchet MS" panose="020B0603020202020204" pitchFamily="34" charset="0"/>
              </a:rPr>
              <a:t>a room connected to the main room in scene 1, with candle-like lighting.</a:t>
            </a:r>
            <a:endParaRPr sz="1600" dirty="0">
              <a:latin typeface="Trebuchet MS" panose="020B06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D6D4FE-E9E8-4A4D-9EB9-CEB5386ACC4C}"/>
              </a:ext>
            </a:extLst>
          </p:cNvPr>
          <p:cNvSpPr/>
          <p:nvPr/>
        </p:nvSpPr>
        <p:spPr>
          <a:xfrm>
            <a:off x="474986" y="1011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DF7BB-9AAD-48D6-B8EB-DE03C0B6AD13}"/>
              </a:ext>
            </a:extLst>
          </p:cNvPr>
          <p:cNvSpPr/>
          <p:nvPr/>
        </p:nvSpPr>
        <p:spPr>
          <a:xfrm>
            <a:off x="115757" y="11002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094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Script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9144000" cy="44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Scene </a:t>
            </a:r>
            <a:r>
              <a:rPr lang="en-US" sz="1600" dirty="0">
                <a:latin typeface="Trebuchet MS" panose="020B0603020202020204" pitchFamily="34" charset="0"/>
              </a:rPr>
              <a:t>3</a:t>
            </a:r>
            <a:br>
              <a:rPr lang="en" sz="1600" dirty="0"/>
            </a:br>
            <a:r>
              <a:rPr lang="en" sz="1600" dirty="0"/>
              <a:t>	 </a:t>
            </a: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Back to the room of scene 1</a:t>
            </a:r>
            <a:r>
              <a:rPr lang="en" sz="1600" dirty="0">
                <a:latin typeface="Trebuchet MS" panose="020B0603020202020204" pitchFamily="34" charset="0"/>
              </a:rPr>
              <a:t>, but the ti</a:t>
            </a:r>
            <a:r>
              <a:rPr lang="en-US" sz="1600" dirty="0">
                <a:latin typeface="Trebuchet MS" panose="020B0603020202020204" pitchFamily="34" charset="0"/>
              </a:rPr>
              <a:t>cking is much clearer.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The main character becomes even more frantic and quickens the pace of his work.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His panicking noises become even more audible.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Diegetic sound: </a:t>
            </a:r>
            <a:r>
              <a:rPr lang="en-US" sz="1600" dirty="0">
                <a:latin typeface="Trebuchet MS" panose="020B0603020202020204" pitchFamily="34" charset="0"/>
              </a:rPr>
              <a:t>ticking</a:t>
            </a:r>
            <a:r>
              <a:rPr lang="en" sz="1600" dirty="0">
                <a:latin typeface="Trebuchet MS" panose="020B0603020202020204" pitchFamily="34" charset="0"/>
              </a:rPr>
              <a:t>, ne</a:t>
            </a:r>
            <a:r>
              <a:rPr lang="en-US" sz="1600" dirty="0">
                <a:latin typeface="Trebuchet MS" panose="020B0603020202020204" pitchFamily="34" charset="0"/>
              </a:rPr>
              <a:t>rvous laughter.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Non-diegetic sound:</a:t>
            </a:r>
            <a:r>
              <a:rPr lang="en-US" sz="1600" dirty="0">
                <a:latin typeface="Trebuchet MS" panose="020B0603020202020204" pitchFamily="34" charset="0"/>
              </a:rPr>
              <a:t> Music from scene 2 becomes more audible.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Lighting: </a:t>
            </a:r>
            <a:r>
              <a:rPr lang="en-US" sz="1600" dirty="0">
                <a:latin typeface="Trebuchet MS" panose="020B0603020202020204" pitchFamily="34" charset="0"/>
              </a:rPr>
              <a:t>Same lighting as the previous scenes.</a:t>
            </a:r>
            <a:endParaRPr sz="1600" dirty="0">
              <a:latin typeface="Trebuchet MS" panose="020B06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D6D4FE-E9E8-4A4D-9EB9-CEB5386ACC4C}"/>
              </a:ext>
            </a:extLst>
          </p:cNvPr>
          <p:cNvSpPr/>
          <p:nvPr/>
        </p:nvSpPr>
        <p:spPr>
          <a:xfrm>
            <a:off x="474986" y="1011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DF7BB-9AAD-48D6-B8EB-DE03C0B6AD13}"/>
              </a:ext>
            </a:extLst>
          </p:cNvPr>
          <p:cNvSpPr/>
          <p:nvPr/>
        </p:nvSpPr>
        <p:spPr>
          <a:xfrm>
            <a:off x="115757" y="11002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812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Script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9144000" cy="44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Scene 4</a:t>
            </a:r>
            <a:br>
              <a:rPr lang="en" sz="1600" dirty="0"/>
            </a:br>
            <a:r>
              <a:rPr lang="en" sz="1600" dirty="0"/>
              <a:t>	 </a:t>
            </a: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This scene is takes place before the other scenes but is chronologically after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The ticking is revealed to be from his alarm clock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The main character wakes abruptly, perceives the sequence was a dream, relaxes, and proceeds with his day.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Diegetic sound: </a:t>
            </a:r>
            <a:r>
              <a:rPr lang="en-US" sz="1600" dirty="0">
                <a:latin typeface="Trebuchet MS" panose="020B0603020202020204" pitchFamily="34" charset="0"/>
              </a:rPr>
              <a:t>Alarm clock ticking, rustling of bed sheets, heavy breathing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Non-diegetic sound: </a:t>
            </a:r>
            <a:r>
              <a:rPr lang="en-US" sz="1600" dirty="0">
                <a:latin typeface="Trebuchet MS" panose="020B0603020202020204" pitchFamily="34" charset="0"/>
              </a:rPr>
              <a:t>Voice over narration of main character’s thoughts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Lighting: </a:t>
            </a:r>
            <a:r>
              <a:rPr lang="en-US" sz="1600" dirty="0">
                <a:latin typeface="Trebuchet MS" panose="020B0603020202020204" pitchFamily="34" charset="0"/>
              </a:rPr>
              <a:t>A fully illuminated bedroom comparable to normal standards, the cultists aren’t in this scene.</a:t>
            </a:r>
            <a:endParaRPr sz="1600" dirty="0">
              <a:latin typeface="Trebuchet MS" panose="020B06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D6D4FE-E9E8-4A4D-9EB9-CEB5386ACC4C}"/>
              </a:ext>
            </a:extLst>
          </p:cNvPr>
          <p:cNvSpPr/>
          <p:nvPr/>
        </p:nvSpPr>
        <p:spPr>
          <a:xfrm>
            <a:off x="474986" y="1011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DF7BB-9AAD-48D6-B8EB-DE03C0B6AD13}"/>
              </a:ext>
            </a:extLst>
          </p:cNvPr>
          <p:cNvSpPr/>
          <p:nvPr/>
        </p:nvSpPr>
        <p:spPr>
          <a:xfrm>
            <a:off x="115757" y="11002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814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Script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9144000" cy="44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Scene </a:t>
            </a:r>
            <a:r>
              <a:rPr lang="en-US" sz="1600" dirty="0">
                <a:latin typeface="Trebuchet MS" panose="020B0603020202020204" pitchFamily="34" charset="0"/>
              </a:rPr>
              <a:t>5</a:t>
            </a:r>
            <a:br>
              <a:rPr lang="en" sz="1600" dirty="0"/>
            </a:br>
            <a:r>
              <a:rPr lang="en" sz="1600" dirty="0"/>
              <a:t>	 </a:t>
            </a: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Scene starts with a short montage of cut clips of the main character doing his daily routine.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This routine ends with him going towards his room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Diegetic sound: </a:t>
            </a:r>
            <a:r>
              <a:rPr lang="en-US" sz="1600" dirty="0">
                <a:latin typeface="Trebuchet MS" panose="020B0603020202020204" pitchFamily="34" charset="0"/>
              </a:rPr>
              <a:t>The main character’s footsteps, the objects the main character interacts with.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Non-diegetic sound: </a:t>
            </a:r>
            <a:r>
              <a:rPr lang="en-US" sz="1600" dirty="0">
                <a:latin typeface="Trebuchet MS" panose="020B0603020202020204" pitchFamily="34" charset="0"/>
              </a:rPr>
              <a:t>Voice of main character’s thoughts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Lighting: </a:t>
            </a:r>
            <a:r>
              <a:rPr lang="en-US" sz="1600" dirty="0">
                <a:latin typeface="Trebuchet MS" panose="020B0603020202020204" pitchFamily="34" charset="0"/>
              </a:rPr>
              <a:t>Same as scene 4 – sunlight peering through the windows.</a:t>
            </a:r>
            <a:endParaRPr sz="1600" dirty="0">
              <a:latin typeface="Trebuchet MS" panose="020B06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D6D4FE-E9E8-4A4D-9EB9-CEB5386ACC4C}"/>
              </a:ext>
            </a:extLst>
          </p:cNvPr>
          <p:cNvSpPr/>
          <p:nvPr/>
        </p:nvSpPr>
        <p:spPr>
          <a:xfrm>
            <a:off x="474986" y="1011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DF7BB-9AAD-48D6-B8EB-DE03C0B6AD13}"/>
              </a:ext>
            </a:extLst>
          </p:cNvPr>
          <p:cNvSpPr/>
          <p:nvPr/>
        </p:nvSpPr>
        <p:spPr>
          <a:xfrm>
            <a:off x="115757" y="11002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07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Script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9144000" cy="44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Scene 6</a:t>
            </a:r>
            <a:br>
              <a:rPr lang="en" sz="1600" dirty="0"/>
            </a:br>
            <a:r>
              <a:rPr lang="en" sz="1600" dirty="0"/>
              <a:t>	 </a:t>
            </a: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The main character heads back into his room</a:t>
            </a:r>
            <a:r>
              <a:rPr lang="en" sz="1600" dirty="0">
                <a:latin typeface="Trebuchet MS" panose="020B0603020202020204" pitchFamily="34" charset="0"/>
              </a:rPr>
              <a:t>, and sits down </a:t>
            </a:r>
            <a:r>
              <a:rPr lang="en-US" sz="1600" dirty="0">
                <a:latin typeface="Trebuchet MS" panose="020B0603020202020204" pitchFamily="34" charset="0"/>
              </a:rPr>
              <a:t>on his bed.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After the main character settles, he begins to play video games montage-</a:t>
            </a:r>
            <a:r>
              <a:rPr lang="en-US" sz="1600" dirty="0" err="1">
                <a:latin typeface="Trebuchet MS" panose="020B0603020202020204" pitchFamily="34" charset="0"/>
              </a:rPr>
              <a:t>esk</a:t>
            </a:r>
            <a:r>
              <a:rPr lang="en-US" sz="1600" dirty="0">
                <a:latin typeface="Trebuchet MS" panose="020B0603020202020204" pitchFamily="34" charset="0"/>
              </a:rPr>
              <a:t> format.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The main character is able to predict perfect outcomes and plays, but thinks nothing of it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The main character grows frustrated with his game and heads to the bathroom.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Diegetic sound: </a:t>
            </a:r>
            <a:r>
              <a:rPr lang="en-US" sz="1600" dirty="0">
                <a:latin typeface="Trebuchet MS" panose="020B0603020202020204" pitchFamily="34" charset="0"/>
              </a:rPr>
              <a:t>Video game noises, clicking of the controller, main character speaking.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Non-diegetic sound: </a:t>
            </a:r>
            <a:r>
              <a:rPr lang="en-US" sz="1600" dirty="0">
                <a:latin typeface="Trebuchet MS" panose="020B0603020202020204" pitchFamily="34" charset="0"/>
              </a:rPr>
              <a:t>Voice over and narration of character’s thoughts.</a:t>
            </a:r>
            <a:br>
              <a:rPr lang="en-US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Lighting: </a:t>
            </a:r>
            <a:r>
              <a:rPr lang="en-US" sz="1600" dirty="0">
                <a:latin typeface="Trebuchet MS" panose="020B0603020202020204" pitchFamily="34" charset="0"/>
              </a:rPr>
              <a:t>Daylight going through the main character’s windows.</a:t>
            </a:r>
            <a:endParaRPr sz="1600" dirty="0">
              <a:latin typeface="Trebuchet MS" panose="020B06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D6D4FE-E9E8-4A4D-9EB9-CEB5386ACC4C}"/>
              </a:ext>
            </a:extLst>
          </p:cNvPr>
          <p:cNvSpPr/>
          <p:nvPr/>
        </p:nvSpPr>
        <p:spPr>
          <a:xfrm>
            <a:off x="474986" y="1011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DF7BB-9AAD-48D6-B8EB-DE03C0B6AD13}"/>
              </a:ext>
            </a:extLst>
          </p:cNvPr>
          <p:cNvSpPr/>
          <p:nvPr/>
        </p:nvSpPr>
        <p:spPr>
          <a:xfrm>
            <a:off x="115757" y="11002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314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Script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9144000" cy="44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Scene 7</a:t>
            </a:r>
            <a:br>
              <a:rPr lang="en" sz="1600" dirty="0"/>
            </a:br>
            <a:r>
              <a:rPr lang="en" sz="1600" dirty="0"/>
              <a:t>	 </a:t>
            </a: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After the main character’s frustration manifests into him quitting his game, he goes to the bathroom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After arriving in the bathroom, the character sees the same symbol he saw in scene 1 (he faintly recognizes it, but is not panicked)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He exits the bathroom and decides to go on a walk to clear his mind from this mental entanglement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Diegetic sound: </a:t>
            </a:r>
            <a:r>
              <a:rPr lang="en-US" sz="1600" dirty="0">
                <a:latin typeface="Trebuchet MS" panose="020B0603020202020204" pitchFamily="34" charset="0"/>
              </a:rPr>
              <a:t>Main character’s footsteps, opening and closing of doors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Non-diegetic sound: </a:t>
            </a:r>
            <a:r>
              <a:rPr lang="en-US" sz="1600" dirty="0">
                <a:latin typeface="Trebuchet MS" panose="020B0603020202020204" pitchFamily="34" charset="0"/>
              </a:rPr>
              <a:t>Thought narration via voice over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Lighting: </a:t>
            </a:r>
            <a:r>
              <a:rPr lang="en-US" sz="1600" dirty="0">
                <a:latin typeface="Trebuchet MS" panose="020B0603020202020204" pitchFamily="34" charset="0"/>
              </a:rPr>
              <a:t>Normal lighting for a bathroom with the bathroom’s bulbs.</a:t>
            </a:r>
            <a:endParaRPr sz="1600" dirty="0">
              <a:latin typeface="Trebuchet MS" panose="020B06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D6D4FE-E9E8-4A4D-9EB9-CEB5386ACC4C}"/>
              </a:ext>
            </a:extLst>
          </p:cNvPr>
          <p:cNvSpPr/>
          <p:nvPr/>
        </p:nvSpPr>
        <p:spPr>
          <a:xfrm>
            <a:off x="474986" y="1011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DF7BB-9AAD-48D6-B8EB-DE03C0B6AD13}"/>
              </a:ext>
            </a:extLst>
          </p:cNvPr>
          <p:cNvSpPr/>
          <p:nvPr/>
        </p:nvSpPr>
        <p:spPr>
          <a:xfrm>
            <a:off x="115757" y="11002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524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Script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9144000" cy="44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Scene 8</a:t>
            </a:r>
            <a:br>
              <a:rPr lang="en" sz="1600" dirty="0"/>
            </a:br>
            <a:r>
              <a:rPr lang="en" sz="1600" dirty="0"/>
              <a:t>	 </a:t>
            </a: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The main character embarks on his walk and is initially relieved.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After a short while of the main character embarking on this walk, the main character receives a vision similar to the “dream” he had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He is now panicking and decides to head home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Diegetic sound: </a:t>
            </a:r>
            <a:r>
              <a:rPr lang="en-US" sz="1600" dirty="0">
                <a:latin typeface="Trebuchet MS" panose="020B0603020202020204" pitchFamily="34" charset="0"/>
              </a:rPr>
              <a:t>labored breathing, walking.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Non-diegetic sound: </a:t>
            </a:r>
            <a:r>
              <a:rPr lang="en-US" sz="1600" dirty="0">
                <a:latin typeface="Trebuchet MS" panose="020B0603020202020204" pitchFamily="34" charset="0"/>
              </a:rPr>
              <a:t>Voice over of thoughts and music that makes tension more prevalent.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Lighting: </a:t>
            </a:r>
            <a:r>
              <a:rPr lang="en-US" sz="1600" dirty="0">
                <a:latin typeface="Trebuchet MS" panose="020B0603020202020204" pitchFamily="34" charset="0"/>
              </a:rPr>
              <a:t>Sunlight, sidewalk is generally illuminated</a:t>
            </a:r>
            <a:endParaRPr sz="1600" dirty="0">
              <a:latin typeface="Trebuchet MS" panose="020B06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D6D4FE-E9E8-4A4D-9EB9-CEB5386ACC4C}"/>
              </a:ext>
            </a:extLst>
          </p:cNvPr>
          <p:cNvSpPr/>
          <p:nvPr/>
        </p:nvSpPr>
        <p:spPr>
          <a:xfrm>
            <a:off x="474986" y="1011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DF7BB-9AAD-48D6-B8EB-DE03C0B6AD13}"/>
              </a:ext>
            </a:extLst>
          </p:cNvPr>
          <p:cNvSpPr/>
          <p:nvPr/>
        </p:nvSpPr>
        <p:spPr>
          <a:xfrm>
            <a:off x="115757" y="11002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82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Script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9144000" cy="44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Scene 9</a:t>
            </a:r>
            <a:br>
              <a:rPr lang="en" sz="1600" dirty="0"/>
            </a:br>
            <a:r>
              <a:rPr lang="en" sz="1600" dirty="0"/>
              <a:t>	 </a:t>
            </a: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The main character arrives at his house and is immediately greeted by the symbol from scene 1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The character is heavily panicked and looks around frantically.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</a:t>
            </a:r>
            <a:r>
              <a:rPr lang="en-US" sz="1600" dirty="0">
                <a:latin typeface="Trebuchet MS" panose="020B0603020202020204" pitchFamily="34" charset="0"/>
              </a:rPr>
              <a:t>The clip ends here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Diegetic sound: </a:t>
            </a:r>
            <a:r>
              <a:rPr lang="en-US" sz="1600" dirty="0">
                <a:latin typeface="Trebuchet MS" panose="020B0603020202020204" pitchFamily="34" charset="0"/>
              </a:rPr>
              <a:t>heavy breathing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Non-diegetic sound: </a:t>
            </a:r>
            <a:r>
              <a:rPr lang="en-US" sz="1600" dirty="0">
                <a:latin typeface="Trebuchet MS" panose="020B0603020202020204" pitchFamily="34" charset="0"/>
              </a:rPr>
              <a:t>music that sets a mood of tension</a:t>
            </a:r>
            <a:r>
              <a:rPr lang="en" sz="1600" dirty="0">
                <a:latin typeface="Trebuchet MS" panose="020B0603020202020204" pitchFamily="34" charset="0"/>
              </a:rPr>
              <a:t>.</a:t>
            </a:r>
            <a:br>
              <a:rPr lang="en" sz="1600" dirty="0">
                <a:latin typeface="Trebuchet MS" panose="020B0603020202020204" pitchFamily="34" charset="0"/>
              </a:rPr>
            </a:br>
            <a:r>
              <a:rPr lang="en" sz="1600" dirty="0">
                <a:latin typeface="Trebuchet MS" panose="020B0603020202020204" pitchFamily="34" charset="0"/>
              </a:rPr>
              <a:t>- Lighting: </a:t>
            </a:r>
            <a:r>
              <a:rPr lang="en-US" sz="1600" dirty="0">
                <a:latin typeface="Trebuchet MS" panose="020B0603020202020204" pitchFamily="34" charset="0"/>
              </a:rPr>
              <a:t>The cultists are hid in shadowy areas despite the apparent daylight.</a:t>
            </a:r>
            <a:endParaRPr sz="1600" dirty="0">
              <a:latin typeface="Trebuchet MS" panose="020B06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D6D4FE-E9E8-4A4D-9EB9-CEB5386ACC4C}"/>
              </a:ext>
            </a:extLst>
          </p:cNvPr>
          <p:cNvSpPr/>
          <p:nvPr/>
        </p:nvSpPr>
        <p:spPr>
          <a:xfrm>
            <a:off x="474986" y="1011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DF7BB-9AAD-48D6-B8EB-DE03C0B6AD13}"/>
              </a:ext>
            </a:extLst>
          </p:cNvPr>
          <p:cNvSpPr/>
          <p:nvPr/>
        </p:nvSpPr>
        <p:spPr>
          <a:xfrm>
            <a:off x="115757" y="1100250"/>
            <a:ext cx="921107" cy="26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992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C4C06-1C0C-44C3-8DC0-5E077C835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FA418-456B-48C2-B0EA-E2C4913507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Scene 1</a:t>
            </a:r>
          </a:p>
          <a:p>
            <a:pPr marL="139700" indent="0">
              <a:buNone/>
            </a:pPr>
            <a:r>
              <a:rPr lang="en-US" dirty="0"/>
              <a:t>No Dialogue</a:t>
            </a:r>
          </a:p>
          <a:p>
            <a:r>
              <a:rPr lang="en-US" dirty="0"/>
              <a:t>Scene 2</a:t>
            </a:r>
          </a:p>
          <a:p>
            <a:pPr marL="139700" indent="0">
              <a:buNone/>
            </a:pPr>
            <a:r>
              <a:rPr lang="en-US" dirty="0"/>
              <a:t>No Dialogue</a:t>
            </a:r>
          </a:p>
          <a:p>
            <a:r>
              <a:rPr lang="en-US" dirty="0"/>
              <a:t>Scene 3</a:t>
            </a:r>
          </a:p>
          <a:p>
            <a:pPr marL="139700" indent="0">
              <a:buNone/>
            </a:pPr>
            <a:r>
              <a:rPr lang="en-US" dirty="0"/>
              <a:t>Flynn: “Come on, come on, Ah shoot, no, no, no!”</a:t>
            </a:r>
          </a:p>
          <a:p>
            <a:r>
              <a:rPr lang="en-US" dirty="0"/>
              <a:t>Scene 4</a:t>
            </a:r>
          </a:p>
          <a:p>
            <a:pPr marL="139700" indent="0">
              <a:buNone/>
            </a:pPr>
            <a:r>
              <a:rPr lang="en-US" dirty="0"/>
              <a:t>No Dialogue</a:t>
            </a:r>
          </a:p>
          <a:p>
            <a:r>
              <a:rPr lang="en-US" dirty="0"/>
              <a:t>Scene 5</a:t>
            </a:r>
          </a:p>
          <a:p>
            <a:pPr marL="139700" indent="0">
              <a:buNone/>
            </a:pPr>
            <a:r>
              <a:rPr lang="en-US" dirty="0"/>
              <a:t>No Dialogue</a:t>
            </a:r>
          </a:p>
          <a:p>
            <a:pPr marL="13970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17B58-9EF4-48FE-AB66-21E89EB1696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572540" y="390212"/>
            <a:ext cx="5259760" cy="4092336"/>
          </a:xfrm>
        </p:spPr>
        <p:txBody>
          <a:bodyPr/>
          <a:lstStyle/>
          <a:p>
            <a:r>
              <a:rPr lang="en-US" dirty="0"/>
              <a:t>Scene 6</a:t>
            </a:r>
          </a:p>
          <a:p>
            <a:pPr marL="139700" indent="0">
              <a:buNone/>
            </a:pPr>
            <a:r>
              <a:rPr lang="en-US" dirty="0"/>
              <a:t>Flynn: “No! I told you not to go that way. Oh my god, why are you like this! This is why your mom doesn’t love you!”</a:t>
            </a:r>
          </a:p>
          <a:p>
            <a:pPr marL="139700" indent="0">
              <a:buNone/>
            </a:pPr>
            <a:r>
              <a:rPr lang="en-US" dirty="0"/>
              <a:t>Flynn: “Argh, my head.”</a:t>
            </a:r>
          </a:p>
          <a:p>
            <a:r>
              <a:rPr lang="en-US" dirty="0"/>
              <a:t>Scene 7</a:t>
            </a:r>
          </a:p>
          <a:p>
            <a:pPr marL="139700" indent="0">
              <a:buNone/>
            </a:pPr>
            <a:r>
              <a:rPr lang="en-US" dirty="0"/>
              <a:t>Flynn: “what are with these weird images? I probably need to go get some fresh air, I’m acting more delusional than normal.” </a:t>
            </a:r>
          </a:p>
          <a:p>
            <a:r>
              <a:rPr lang="en-US" dirty="0"/>
              <a:t>Scene 8</a:t>
            </a:r>
          </a:p>
          <a:p>
            <a:pPr marL="139700" indent="0">
              <a:buNone/>
            </a:pPr>
            <a:r>
              <a:rPr lang="en-US" dirty="0"/>
              <a:t>Flynn: “Fresh air will probably help”</a:t>
            </a:r>
          </a:p>
          <a:p>
            <a:pPr marL="139700" indent="0">
              <a:buNone/>
            </a:pPr>
            <a:r>
              <a:rPr lang="en-US" dirty="0"/>
              <a:t>Flynn: “Ugh, </a:t>
            </a:r>
            <a:r>
              <a:rPr lang="en-US" dirty="0" err="1"/>
              <a:t>Wh</a:t>
            </a:r>
            <a:r>
              <a:rPr lang="en-US" dirty="0"/>
              <a:t>-why’s this happening again? I-I need to head back and probably take a cat nap.”</a:t>
            </a:r>
          </a:p>
          <a:p>
            <a:r>
              <a:rPr lang="en-US" dirty="0"/>
              <a:t>Scene 9</a:t>
            </a:r>
          </a:p>
          <a:p>
            <a:pPr marL="139700" indent="0">
              <a:buNone/>
            </a:pPr>
            <a:r>
              <a:rPr lang="en-US" dirty="0"/>
              <a:t>Flynn: “Huh? What’s this?”</a:t>
            </a:r>
          </a:p>
        </p:txBody>
      </p:sp>
    </p:spTree>
    <p:extLst>
      <p:ext uri="{BB962C8B-B14F-4D97-AF65-F5344CB8AC3E}">
        <p14:creationId xmlns:p14="http://schemas.microsoft.com/office/powerpoint/2010/main" val="3551063856"/>
      </p:ext>
    </p:extLst>
  </p:cSld>
  <p:clrMapOvr>
    <a:masterClrMapping/>
  </p:clrMapOvr>
</p:sld>
</file>

<file path=ppt/theme/theme1.xml><?xml version="1.0" encoding="utf-8"?>
<a:theme xmlns:a="http://schemas.openxmlformats.org/drawingml/2006/main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1837</TotalTime>
  <Words>188</Words>
  <Application>Microsoft Office PowerPoint</Application>
  <PresentationFormat>On-screen Show (16:9)</PresentationFormat>
  <Paragraphs>48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Source Code Pro</vt:lpstr>
      <vt:lpstr>Oswald</vt:lpstr>
      <vt:lpstr>Trebuchet MS</vt:lpstr>
      <vt:lpstr>Arial</vt:lpstr>
      <vt:lpstr>Times New Roman</vt:lpstr>
      <vt:lpstr>Modern Writer</vt:lpstr>
      <vt:lpstr>Shooting Script</vt:lpstr>
      <vt:lpstr>Shooting Script</vt:lpstr>
      <vt:lpstr>Shooting Script</vt:lpstr>
      <vt:lpstr>Shooting Script</vt:lpstr>
      <vt:lpstr>Shooting Script</vt:lpstr>
      <vt:lpstr>Shooting Script</vt:lpstr>
      <vt:lpstr>Shooting Script</vt:lpstr>
      <vt:lpstr>Shooting Script</vt:lpstr>
      <vt:lpstr>Shooting Script</vt:lpstr>
      <vt:lpstr>Script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Chrystina M. Marchionne</dc:creator>
  <cp:lastModifiedBy>Ariel Valencia</cp:lastModifiedBy>
  <cp:revision>29</cp:revision>
  <dcterms:modified xsi:type="dcterms:W3CDTF">2019-02-22T03:05:31Z</dcterms:modified>
</cp:coreProperties>
</file>